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0" r:id="rId6"/>
    <p:sldId id="31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86" r:id="rId20"/>
    <p:sldId id="387" r:id="rId21"/>
    <p:sldId id="328" r:id="rId22"/>
    <p:sldId id="274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10.03.2022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10.03.2022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rkchere5.github.io/algebra/Combinatoric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36" y="2630015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1" y="2841062"/>
            <a:ext cx="1707416" cy="2706132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5" y="2676365"/>
            <a:ext cx="1825038" cy="2794319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5" y="2487089"/>
            <a:ext cx="1889672" cy="2903962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347975" y="2518054"/>
            <a:ext cx="5271731" cy="176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r>
              <a:rPr lang="en-US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4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4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4398206" y="6022967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6FBA163-317B-4158-9912-27838F782CE1}"/>
              </a:ext>
            </a:extLst>
          </p:cNvPr>
          <p:cNvSpPr txBox="1"/>
          <p:nvPr/>
        </p:nvSpPr>
        <p:spPr>
          <a:xfrm>
            <a:off x="651193" y="963801"/>
            <a:ext cx="1040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№2. Сколько способов существует расставить 3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80E74-EED7-431E-AB38-021FE324ABE0}"/>
              </a:ext>
            </a:extLst>
          </p:cNvPr>
          <p:cNvSpPr txBox="1"/>
          <p:nvPr/>
        </p:nvSpPr>
        <p:spPr>
          <a:xfrm>
            <a:off x="684373" y="1428324"/>
            <a:ext cx="4165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8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8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8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8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</a:p>
          <a:p>
            <a:r>
              <a:rPr lang="ru-RU" sz="2800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Ответ: 6 способов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2C0F-FCE4-46E1-AF44-2DEE6F55C369}"/>
              </a:ext>
            </a:extLst>
          </p:cNvPr>
          <p:cNvSpPr txBox="1"/>
          <p:nvPr/>
        </p:nvSpPr>
        <p:spPr>
          <a:xfrm>
            <a:off x="398031" y="4400222"/>
            <a:ext cx="6282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Факториал – это краткая запись произведения всех натуральных чисел от 1 до 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включительно, обозначается восклицательным знаком.</a:t>
            </a:r>
          </a:p>
          <a:p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1*2*3*…*(n-2)*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n-1)*n</a:t>
            </a:r>
            <a:endParaRPr lang="ru-RU" sz="2400" b="1" i="1" dirty="0">
              <a:solidFill>
                <a:srgbClr val="4321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6679 -0.2958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2904 -0.2518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5924 -0.255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4532 -0.27848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8287 L 0.59831 -0.266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65677 -0.27269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39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211 -0.02431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9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5872 -0.02963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4883 -0.01575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1614 -0.0405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1849 -0.04884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24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0416 -0.0442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893 0.25231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0" y="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541 0.2430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464 0.2460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69114 0.2226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7" y="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68867 0.22014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27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763 0.2217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15" y="1108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  <p:bldP spid="3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56956" y="2451724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614732" y="2472807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76670" y="2424742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616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 ∗6=30</m:t>
                      </m:r>
                    </m:oMath>
                  </m:oMathPara>
                </a14:m>
                <a:endParaRPr lang="en-US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r>
                  <a:rPr lang="ru-RU" sz="2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Ответ: 30</a:t>
                </a:r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blipFill>
                <a:blip r:embed="rId3"/>
                <a:stretch>
                  <a:fillRect t="-1064" b="-3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TextBox 306">
            <a:extLst>
              <a:ext uri="{FF2B5EF4-FFF2-40B4-BE49-F238E27FC236}">
                <a16:creationId xmlns:a16="http://schemas.microsoft.com/office/drawing/2014/main" id="{331AB4AC-9218-40C9-BDE1-9769DC3F947F}"/>
              </a:ext>
            </a:extLst>
          </p:cNvPr>
          <p:cNvSpPr txBox="1"/>
          <p:nvPr/>
        </p:nvSpPr>
        <p:spPr>
          <a:xfrm>
            <a:off x="232658" y="738951"/>
            <a:ext cx="1172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№3. У Вас есть 6 книг разного цвета, но на полке помещаются только 2. Сколько способов есть, чтобы разместить 2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204DB-B659-4008-8486-1653FA946753}"/>
              </a:ext>
            </a:extLst>
          </p:cNvPr>
          <p:cNvSpPr txBox="1"/>
          <p:nvPr/>
        </p:nvSpPr>
        <p:spPr>
          <a:xfrm>
            <a:off x="317671" y="1618265"/>
            <a:ext cx="5757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Всего книг – </a:t>
            </a:r>
            <a:r>
              <a:rPr lang="en-US" sz="2400" b="1" dirty="0"/>
              <a:t>n </a:t>
            </a:r>
            <a:r>
              <a:rPr lang="ru-RU" sz="2400" b="1" dirty="0"/>
              <a:t>= 6</a:t>
            </a:r>
          </a:p>
          <a:p>
            <a:r>
              <a:rPr lang="ru-RU" sz="2400" b="1" dirty="0"/>
              <a:t>Количество нужных для выбора </a:t>
            </a:r>
            <a:r>
              <a:rPr lang="en-US" sz="2400" b="1" dirty="0"/>
              <a:t>– k = 2 </a:t>
            </a:r>
            <a:endParaRPr lang="ru-RU" sz="2400" b="1" dirty="0"/>
          </a:p>
          <a:p>
            <a:endParaRPr lang="en-US" sz="2400" b="1" dirty="0"/>
          </a:p>
          <a:p>
            <a:r>
              <a:rPr lang="en-US" sz="2400" b="1" dirty="0"/>
              <a:t>n*(n-1)</a:t>
            </a:r>
          </a:p>
          <a:p>
            <a:r>
              <a:rPr lang="en-US" sz="2400" b="1" dirty="0"/>
              <a:t>6*5 = 30</a:t>
            </a:r>
            <a:endParaRPr lang="ru-RU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/>
              <p:nvPr/>
            </p:nvSpPr>
            <p:spPr>
              <a:xfrm>
                <a:off x="2169230" y="2456270"/>
                <a:ext cx="3258328" cy="13761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</a:rPr>
                        </m:ctrlPr>
                      </m:sSubSupPr>
                      <m:e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</a:rPr>
                          <m:t>𝒏</m:t>
                        </m:r>
                      </m:sub>
                      <m:sup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ru-RU" sz="4000" b="1" i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=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n!</a:t>
                </a:r>
              </a:p>
              <a:p>
                <a:pPr algn="ctr"/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если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 = k</a:t>
                </a:r>
                <a:endParaRPr lang="ru-RU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mc:Choice>
        <mc:Fallback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230" y="2456270"/>
                <a:ext cx="3258328" cy="1376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3733 -0.2747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7722 -0.2824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586 -0.2844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8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367 -0.28495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4128 -0.2645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57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2604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2266 -0.015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901 -0.01111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148 -0.0039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659 0.0030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72 -0.00995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8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8086 -0.0127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5768 0.2386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297 0.23171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9857 0.2428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581 0.2462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7513 0.2592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548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27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  <p:bldP spid="3" grpId="0" build="p"/>
      <p:bldP spid="3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348788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055667" y="4680979"/>
            <a:ext cx="2954733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335427" y="3756647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675725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056660" y="3795496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1437595" y="3844043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1826695" y="3815708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2157628" y="3800131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2551580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2936336" y="3738430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 </a:t>
                </a:r>
                <a:r>
                  <a:rPr lang="en-GB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2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2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kumimoji="0" lang="ru-RU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7∗8=56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ru-RU" sz="2200" dirty="0">
                    <a:ea typeface="Times New Roman" panose="02020603050405020304" pitchFamily="18" charset="0"/>
                  </a:rPr>
                  <a:t>Ответ: 56 способов</a:t>
                </a:r>
                <a:endParaRPr lang="ru-RU" sz="2200" dirty="0">
                  <a:effectLst/>
                  <a:ea typeface="Times New Roman" panose="02020603050405020304" pitchFamily="18" charset="0"/>
                </a:endParaRPr>
              </a:p>
              <a:p>
                <a:pPr algn="ctr"/>
                <a:endParaRPr lang="ru-RU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blipFill>
                <a:blip r:embed="rId3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B550A0-3A38-4439-B192-405B3AC3CAA8}"/>
              </a:ext>
            </a:extLst>
          </p:cNvPr>
          <p:cNvSpPr/>
          <p:nvPr/>
        </p:nvSpPr>
        <p:spPr>
          <a:xfrm>
            <a:off x="225291" y="616221"/>
            <a:ext cx="11732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Posterama"/>
              </a:rPr>
              <a:t>№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4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. У Вас есть 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8 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одинаковых книг, но на полке помещаются только 3. Сколько способов есть, чтобы поставить 3 книги на 1 полку?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/>
              <p:nvPr/>
            </p:nvSpPr>
            <p:spPr>
              <a:xfrm>
                <a:off x="225290" y="1455132"/>
                <a:ext cx="11764594" cy="2370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1) 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ru-RU" sz="2000" i="1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prstClr val="black"/>
                              </a:solidFill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GB" sz="200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6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 ∗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7 ∗8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=3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36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(количество размещений, содержащее повторные 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ea typeface="Times New Roman" panose="02020603050405020304" pitchFamily="18" charset="0"/>
                        </a:rPr>
                        <m:t>комбинации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ru-RU" sz="1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3! = 1 * 2 * 3 = 6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(количество повторяющихся комбинаций)</a:t>
                </a:r>
              </a:p>
              <a:p>
                <a:pPr>
                  <a:spcAft>
                    <a:spcPts val="1000"/>
                  </a:spcAft>
                </a:pPr>
                <a:endParaRPr lang="ru-RU" sz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336 : 6 = 56 (количество способов)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0" y="1455132"/>
                <a:ext cx="11764594" cy="2370905"/>
              </a:xfrm>
              <a:prstGeom prst="rect">
                <a:avLst/>
              </a:prstGeom>
              <a:blipFill>
                <a:blip r:embed="rId4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8724 -0.0354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32695 -0.0319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7461 -0.04722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9562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38112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38695"/>
              </p:ext>
            </p:extLst>
          </p:nvPr>
        </p:nvGraphicFramePr>
        <p:xfrm>
          <a:off x="1248925" y="201104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3200" dirty="0"/>
                  <a:t>По правилу умножения 3 * 2</a:t>
                </a:r>
                <a:r>
                  <a:rPr lang="ru-RU" sz="3200" baseline="30000" dirty="0"/>
                  <a:t>19 </a:t>
                </a:r>
                <a:r>
                  <a:rPr lang="ru-RU" sz="3200" dirty="0"/>
                  <a:t>= 1572864.</a:t>
                </a:r>
              </a:p>
              <a:p>
                <a:pPr algn="ctr"/>
                <a:r>
                  <a:rPr lang="ru-RU" sz="32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3200" dirty="0"/>
                  <a:t>3 * 2</a:t>
                </a:r>
                <a:r>
                  <a:rPr lang="ru-RU" sz="3200" baseline="30000" dirty="0"/>
                  <a:t>19</a:t>
                </a:r>
                <a:r>
                  <a:rPr lang="ru-RU" sz="3200" dirty="0"/>
                  <a:t> – 6 = 1572858</a:t>
                </a:r>
              </a:p>
              <a:p>
                <a:pPr algn="ctr"/>
                <a:r>
                  <a:rPr lang="ru-RU" sz="3200" dirty="0"/>
                  <a:t>Ответ: 1572858 способов</a:t>
                </a:r>
              </a:p>
            </p:txBody>
          </p:sp>
        </mc:Choice>
        <mc:Fallback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  <a:blipFill>
                <a:blip r:embed="rId2"/>
                <a:stretch>
                  <a:fillRect l="-783" t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29">
            <a:extLst>
              <a:ext uri="{FF2B5EF4-FFF2-40B4-BE49-F238E27FC236}">
                <a16:creationId xmlns:a16="http://schemas.microsoft.com/office/drawing/2014/main" id="{AF39F808-8E48-4251-A8A8-A191661F950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597099"/>
              </p:ext>
            </p:extLst>
          </p:nvPr>
        </p:nvGraphicFramePr>
        <p:xfrm>
          <a:off x="891485" y="384863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3589123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837059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98308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727465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606513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2244790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061858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6400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336110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153644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7395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37610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620025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412201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87393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8126431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48168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798484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5227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7641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15569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8A29020-C8E4-41B7-8A08-0DE746AC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57170"/>
              </p:ext>
            </p:extLst>
          </p:nvPr>
        </p:nvGraphicFramePr>
        <p:xfrm>
          <a:off x="1737310" y="566942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2498331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90181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56911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0469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917715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315718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103230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56028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60293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4649646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266246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654025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409887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65553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4359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639974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942023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787137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987553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3328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395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F4C7E37-7116-4F30-BC09-612A1F30A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14393"/>
              </p:ext>
            </p:extLst>
          </p:nvPr>
        </p:nvGraphicFramePr>
        <p:xfrm>
          <a:off x="1381816" y="4763275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169214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20089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24732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3511230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013114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9732538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294401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314534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78846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707234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44743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339538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7989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069705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695514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4647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609629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7086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086892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035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289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3B8F2B7-6153-41F6-9441-F230FF70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900825"/>
              </p:ext>
            </p:extLst>
          </p:nvPr>
        </p:nvGraphicFramePr>
        <p:xfrm>
          <a:off x="1381816" y="3375560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0583568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7537715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423498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478507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82136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450217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243653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30769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1513034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579489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782874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676777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14486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93623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94632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2915020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03117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680938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75746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70976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736272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78AC366F-F547-406E-9973-C2C0DD236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59225"/>
              </p:ext>
            </p:extLst>
          </p:nvPr>
        </p:nvGraphicFramePr>
        <p:xfrm>
          <a:off x="891485" y="515651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30855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876635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272685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2011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3742845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375546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7289562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49583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222198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046606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676618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548855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96423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5573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874336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869738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87565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3787406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55201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8889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07445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EB1DACBA-B0F3-4171-95B1-6945C889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13689"/>
              </p:ext>
            </p:extLst>
          </p:nvPr>
        </p:nvGraphicFramePr>
        <p:xfrm>
          <a:off x="891485" y="427276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162969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2349195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91629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95442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87954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8535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473609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8957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6092682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97814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21264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9496888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60195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77796429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49575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59046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54493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891480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749660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7395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237165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05908B6-DE56-47C7-8F49-BE982CABC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20321"/>
              </p:ext>
            </p:extLst>
          </p:nvPr>
        </p:nvGraphicFramePr>
        <p:xfrm>
          <a:off x="1248925" y="352596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16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657B0-9647-4176-A621-807558ED9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265" y="1599072"/>
            <a:ext cx="3690413" cy="207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BE59F-4667-43F4-9EDD-4A104C7E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031" y="3963261"/>
            <a:ext cx="3661356" cy="2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E7835-A66E-43BD-A407-71E51DC5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9D669A-6EC1-4804-B87F-A2E05B8F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239B-BF75-4F1B-B75A-7C6394EB86C1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98F7D5-D87A-4827-94CF-04DC5749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8DAA5FF-ACFD-4CDE-B13E-861960FF23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46" y="0"/>
            <a:ext cx="5029201" cy="5029201"/>
          </a:xfrm>
          <a:prstGeom prst="rect">
            <a:avLst/>
          </a:prstGeom>
        </p:spPr>
      </p:pic>
      <p:sp>
        <p:nvSpPr>
          <p:cNvPr id="7" name="Подзаголовок 1">
            <a:extLst>
              <a:ext uri="{FF2B5EF4-FFF2-40B4-BE49-F238E27FC236}">
                <a16:creationId xmlns:a16="http://schemas.microsoft.com/office/drawing/2014/main" id="{7B7DBC7B-D88B-4D09-80F7-8E717A5D9440}"/>
              </a:ext>
            </a:extLst>
          </p:cNvPr>
          <p:cNvSpPr txBox="1">
            <a:spLocks/>
          </p:cNvSpPr>
          <p:nvPr/>
        </p:nvSpPr>
        <p:spPr>
          <a:xfrm>
            <a:off x="4864559" y="2514600"/>
            <a:ext cx="7125325" cy="7894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https://nerkchere5.github.io/algebra/Combinatorics/</a:t>
            </a:r>
            <a:endParaRPr lang="ru-RU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10 марта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10 марта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E405-A275-4ECD-BE67-4062E825891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74"/>
          <a:stretch>
            <a:fillRect/>
          </a:stretch>
        </p:blipFill>
        <p:spPr bwMode="auto">
          <a:xfrm>
            <a:off x="5775973" y="514217"/>
            <a:ext cx="5971423" cy="58295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116" y="2208062"/>
            <a:ext cx="6436239" cy="4116538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sz="2400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sz="2400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10 марта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92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10 марта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F7EDA-B746-49FC-8DA2-AB1B4FF36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959" b="119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10 марта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4627"/>
            <a:ext cx="11502142" cy="1499851"/>
          </a:xfrm>
        </p:spPr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7260" y="3609855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6265" y="1811529"/>
            <a:ext cx="5873027" cy="3680729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A, элемент B можно выбрать m способами, то пару A </a:t>
            </a:r>
            <a:r>
              <a:rPr lang="ru-RU" sz="2400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sz="2400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sz="2400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sz="2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8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F65269-DDFC-4DCA-AB77-D8F1ABDBC40A}"/>
              </a:ext>
            </a:extLst>
          </p:cNvPr>
          <p:cNvSpPr txBox="1"/>
          <p:nvPr/>
        </p:nvSpPr>
        <p:spPr>
          <a:xfrm>
            <a:off x="6897883" y="1270698"/>
            <a:ext cx="5031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№1. Сколько способов существует, чтобы из 4 чёрных и 5 красных книг выбрать последовательно по одной и поставить на полку?</a:t>
            </a:r>
          </a:p>
        </p:txBody>
      </p: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3919 0.2641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3" y="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67916 -0.1159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58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10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951</TotalTime>
  <Words>851</Words>
  <Application>Microsoft Office PowerPoint</Application>
  <PresentationFormat>Широкоэкранный</PresentationFormat>
  <Paragraphs>188</Paragraphs>
  <Slides>19</Slides>
  <Notes>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Введение</vt:lpstr>
      <vt:lpstr>Цель и задачи работы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Сайт-тренажёр</vt:lpstr>
      <vt:lpstr>Сайт-тренажёр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132</cp:revision>
  <dcterms:created xsi:type="dcterms:W3CDTF">2022-01-06T11:09:39Z</dcterms:created>
  <dcterms:modified xsi:type="dcterms:W3CDTF">2022-03-10T07:50:02Z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